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6" d="100"/>
          <a:sy n="46" d="100"/>
        </p:scale>
        <p:origin x="60" y="6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B12B1-45B4-4D93-84DD-D8C26B22F17C}" type="datetimeFigureOut">
              <a:rPr lang="en-CA" smtClean="0"/>
              <a:t>21/10/2016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17D6C-EEC4-48ED-8F43-8AD10C1A4D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96038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B12B1-45B4-4D93-84DD-D8C26B22F17C}" type="datetimeFigureOut">
              <a:rPr lang="en-CA" smtClean="0"/>
              <a:t>21/10/2016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17D6C-EEC4-48ED-8F43-8AD10C1A4D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24866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B12B1-45B4-4D93-84DD-D8C26B22F17C}" type="datetimeFigureOut">
              <a:rPr lang="en-CA" smtClean="0"/>
              <a:t>21/10/2016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17D6C-EEC4-48ED-8F43-8AD10C1A4D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90618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B12B1-45B4-4D93-84DD-D8C26B22F17C}" type="datetimeFigureOut">
              <a:rPr lang="en-CA" smtClean="0"/>
              <a:t>21/10/2016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17D6C-EEC4-48ED-8F43-8AD10C1A4D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32244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B12B1-45B4-4D93-84DD-D8C26B22F17C}" type="datetimeFigureOut">
              <a:rPr lang="en-CA" smtClean="0"/>
              <a:t>21/10/2016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17D6C-EEC4-48ED-8F43-8AD10C1A4D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20225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B12B1-45B4-4D93-84DD-D8C26B22F17C}" type="datetimeFigureOut">
              <a:rPr lang="en-CA" smtClean="0"/>
              <a:t>21/10/2016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17D6C-EEC4-48ED-8F43-8AD10C1A4D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39515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B12B1-45B4-4D93-84DD-D8C26B22F17C}" type="datetimeFigureOut">
              <a:rPr lang="en-CA" smtClean="0"/>
              <a:t>21/10/2016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17D6C-EEC4-48ED-8F43-8AD10C1A4D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63814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B12B1-45B4-4D93-84DD-D8C26B22F17C}" type="datetimeFigureOut">
              <a:rPr lang="en-CA" smtClean="0"/>
              <a:t>21/10/2016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17D6C-EEC4-48ED-8F43-8AD10C1A4D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51538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B12B1-45B4-4D93-84DD-D8C26B22F17C}" type="datetimeFigureOut">
              <a:rPr lang="en-CA" smtClean="0"/>
              <a:t>21/10/2016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17D6C-EEC4-48ED-8F43-8AD10C1A4D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44818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B12B1-45B4-4D93-84DD-D8C26B22F17C}" type="datetimeFigureOut">
              <a:rPr lang="en-CA" smtClean="0"/>
              <a:t>21/10/2016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17D6C-EEC4-48ED-8F43-8AD10C1A4D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9715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B12B1-45B4-4D93-84DD-D8C26B22F17C}" type="datetimeFigureOut">
              <a:rPr lang="en-CA" smtClean="0"/>
              <a:t>21/10/2016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17D6C-EEC4-48ED-8F43-8AD10C1A4D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21165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B12B1-45B4-4D93-84DD-D8C26B22F17C}" type="datetimeFigureOut">
              <a:rPr lang="en-CA" smtClean="0"/>
              <a:t>21/10/2016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17D6C-EEC4-48ED-8F43-8AD10C1A4D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72378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>
                <a:solidFill>
                  <a:schemeClr val="bg1"/>
                </a:solidFill>
                <a:latin typeface="Adobe Caslon Pro Bold" panose="0205070206050A020403" pitchFamily="18" charset="0"/>
              </a:rPr>
              <a:t>Lab #6: Straws and Water</a:t>
            </a:r>
            <a:endParaRPr lang="en-CA" dirty="0">
              <a:solidFill>
                <a:schemeClr val="bg1"/>
              </a:solidFill>
              <a:latin typeface="Adobe Caslon Pro Bold" panose="0205070206050A0204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October 2016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96476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8514"/>
          </a:xfrm>
        </p:spPr>
        <p:txBody>
          <a:bodyPr>
            <a:normAutofit fontScale="90000"/>
          </a:bodyPr>
          <a:lstStyle/>
          <a:p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63640"/>
            <a:ext cx="10515600" cy="5713323"/>
          </a:xfrm>
        </p:spPr>
        <p:txBody>
          <a:bodyPr/>
          <a:lstStyle/>
          <a:p>
            <a:pPr marL="0" lvl="0" indent="0">
              <a:buNone/>
            </a:pPr>
            <a:endParaRPr lang="en-CA" dirty="0" smtClean="0"/>
          </a:p>
          <a:p>
            <a:pPr marL="0" lvl="0" indent="0">
              <a:buNone/>
            </a:pPr>
            <a:r>
              <a:rPr lang="en-CA" sz="3600" dirty="0" smtClean="0">
                <a:solidFill>
                  <a:schemeClr val="bg1"/>
                </a:solidFill>
                <a:latin typeface="Adobe Caslon Pro Bold" panose="0205070206050A020403" pitchFamily="18" charset="0"/>
              </a:rPr>
              <a:t>1)Consider </a:t>
            </a:r>
            <a:r>
              <a:rPr lang="en-CA" sz="3600" dirty="0">
                <a:solidFill>
                  <a:schemeClr val="bg1"/>
                </a:solidFill>
                <a:latin typeface="Adobe Caslon Pro Bold" panose="0205070206050A020403" pitchFamily="18" charset="0"/>
              </a:rPr>
              <a:t>the 4 graphs that I have sketched on the blackboard. Identify yours. Was the straw you used in A thick or thin? Observe how your graph differs from other groups.</a:t>
            </a:r>
          </a:p>
          <a:p>
            <a:pPr marL="0" lvl="0" indent="0">
              <a:buNone/>
            </a:pPr>
            <a:endParaRPr lang="en-CA" sz="3600" dirty="0" smtClean="0">
              <a:solidFill>
                <a:schemeClr val="bg1"/>
              </a:solidFill>
              <a:latin typeface="Adobe Caslon Pro Bold" panose="0205070206050A020403" pitchFamily="18" charset="0"/>
            </a:endParaRPr>
          </a:p>
          <a:p>
            <a:pPr marL="0" lvl="0" indent="0">
              <a:buNone/>
            </a:pPr>
            <a:endParaRPr lang="en-CA" sz="3600" dirty="0">
              <a:solidFill>
                <a:schemeClr val="bg1"/>
              </a:solidFill>
              <a:latin typeface="Adobe Caslon Pro Bold" panose="0205070206050A020403" pitchFamily="18" charset="0"/>
            </a:endParaRPr>
          </a:p>
          <a:p>
            <a:pPr marL="0" lvl="0" indent="0">
              <a:buNone/>
            </a:pPr>
            <a:endParaRPr lang="en-CA" sz="3600" dirty="0" smtClean="0">
              <a:solidFill>
                <a:schemeClr val="bg1"/>
              </a:solidFill>
              <a:latin typeface="Adobe Caslon Pro Bold" panose="0205070206050A020403" pitchFamily="18" charset="0"/>
            </a:endParaRPr>
          </a:p>
          <a:p>
            <a:pPr marL="0" lvl="0" indent="0">
              <a:buNone/>
            </a:pPr>
            <a:r>
              <a:rPr lang="en-CA" sz="3600" dirty="0" smtClean="0">
                <a:solidFill>
                  <a:schemeClr val="bg1"/>
                </a:solidFill>
                <a:latin typeface="Adobe Caslon Pro Bold" panose="0205070206050A020403" pitchFamily="18" charset="0"/>
              </a:rPr>
              <a:t>2)What </a:t>
            </a:r>
            <a:r>
              <a:rPr lang="en-CA" sz="3600" dirty="0">
                <a:solidFill>
                  <a:schemeClr val="bg1"/>
                </a:solidFill>
                <a:latin typeface="Adobe Caslon Pro Bold" panose="0205070206050A020403" pitchFamily="18" charset="0"/>
              </a:rPr>
              <a:t>impact does the thickness of the straw have on the outcome of your graph?</a:t>
            </a:r>
          </a:p>
          <a:p>
            <a:pPr marL="0" indent="0">
              <a:buNone/>
            </a:pPr>
            <a:endParaRPr lang="en-CA" sz="3600" dirty="0">
              <a:solidFill>
                <a:schemeClr val="bg1"/>
              </a:solidFill>
              <a:latin typeface="Adobe Caslon Pro Bold" panose="0205070206050A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1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757"/>
          </a:xfrm>
        </p:spPr>
        <p:txBody>
          <a:bodyPr>
            <a:normAutofit fontScale="90000"/>
          </a:bodyPr>
          <a:lstStyle/>
          <a:p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endParaRPr lang="en-CA" dirty="0" smtClean="0"/>
          </a:p>
          <a:p>
            <a:pPr marL="0" lvl="0" indent="0">
              <a:buNone/>
            </a:pPr>
            <a:r>
              <a:rPr lang="en-CA" sz="3600" dirty="0" smtClean="0">
                <a:solidFill>
                  <a:schemeClr val="bg1"/>
                </a:solidFill>
                <a:latin typeface="Adobe Caslon Pro Bold" panose="0205070206050A020403" pitchFamily="18" charset="0"/>
              </a:rPr>
              <a:t>3)Some </a:t>
            </a:r>
            <a:r>
              <a:rPr lang="en-CA" sz="3600" dirty="0">
                <a:solidFill>
                  <a:schemeClr val="bg1"/>
                </a:solidFill>
                <a:latin typeface="Adobe Caslon Pro Bold" panose="0205070206050A020403" pitchFamily="18" charset="0"/>
              </a:rPr>
              <a:t>graphs cross over each other. What is significant about this point?</a:t>
            </a:r>
          </a:p>
          <a:p>
            <a:pPr lvl="0"/>
            <a:endParaRPr lang="en-CA" sz="3600" dirty="0" smtClean="0">
              <a:solidFill>
                <a:schemeClr val="bg1"/>
              </a:solidFill>
              <a:latin typeface="Adobe Caslon Pro Bold" panose="0205070206050A020403" pitchFamily="18" charset="0"/>
            </a:endParaRPr>
          </a:p>
          <a:p>
            <a:pPr marL="0" lvl="0" indent="0">
              <a:buNone/>
            </a:pPr>
            <a:r>
              <a:rPr lang="en-CA" sz="3600" dirty="0" smtClean="0">
                <a:solidFill>
                  <a:schemeClr val="bg1"/>
                </a:solidFill>
                <a:latin typeface="Adobe Caslon Pro Bold" panose="0205070206050A020403" pitchFamily="18" charset="0"/>
              </a:rPr>
              <a:t>4)Does </a:t>
            </a:r>
            <a:r>
              <a:rPr lang="en-CA" sz="3600" dirty="0">
                <a:solidFill>
                  <a:schemeClr val="bg1"/>
                </a:solidFill>
                <a:latin typeface="Adobe Caslon Pro Bold" panose="0205070206050A020403" pitchFamily="18" charset="0"/>
              </a:rPr>
              <a:t>the volume of A ever reach zero? Explain. </a:t>
            </a:r>
          </a:p>
          <a:p>
            <a:pPr lvl="0"/>
            <a:endParaRPr lang="en-CA" sz="3600" dirty="0" smtClean="0">
              <a:solidFill>
                <a:schemeClr val="bg1"/>
              </a:solidFill>
              <a:latin typeface="Adobe Caslon Pro Bold" panose="0205070206050A020403" pitchFamily="18" charset="0"/>
            </a:endParaRPr>
          </a:p>
          <a:p>
            <a:pPr marL="0" lvl="0" indent="0">
              <a:buNone/>
            </a:pPr>
            <a:r>
              <a:rPr lang="en-CA" sz="3600" dirty="0" smtClean="0">
                <a:solidFill>
                  <a:schemeClr val="bg1"/>
                </a:solidFill>
                <a:latin typeface="Adobe Caslon Pro Bold" panose="0205070206050A020403" pitchFamily="18" charset="0"/>
              </a:rPr>
              <a:t>5)What </a:t>
            </a:r>
            <a:r>
              <a:rPr lang="en-CA" sz="3600" dirty="0">
                <a:solidFill>
                  <a:schemeClr val="bg1"/>
                </a:solidFill>
                <a:latin typeface="Adobe Caslon Pro Bold" panose="0205070206050A020403" pitchFamily="18" charset="0"/>
              </a:rPr>
              <a:t>does the first plateau indicate?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67724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757"/>
          </a:xfrm>
        </p:spPr>
        <p:txBody>
          <a:bodyPr>
            <a:normAutofit fontScale="90000"/>
          </a:bodyPr>
          <a:lstStyle/>
          <a:p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endParaRPr lang="en-CA" dirty="0" smtClean="0"/>
          </a:p>
          <a:p>
            <a:pPr marL="0" lvl="0" indent="0">
              <a:buNone/>
            </a:pPr>
            <a:r>
              <a:rPr lang="en-CA" sz="3500" dirty="0" smtClean="0">
                <a:solidFill>
                  <a:schemeClr val="bg1"/>
                </a:solidFill>
                <a:latin typeface="Adobe Caslon Pro Bold" panose="0205070206050A020403" pitchFamily="18" charset="0"/>
              </a:rPr>
              <a:t>6) Looking </a:t>
            </a:r>
            <a:r>
              <a:rPr lang="en-CA" sz="3500" dirty="0">
                <a:solidFill>
                  <a:schemeClr val="bg1"/>
                </a:solidFill>
                <a:latin typeface="Adobe Caslon Pro Bold" panose="0205070206050A020403" pitchFamily="18" charset="0"/>
              </a:rPr>
              <a:t>at your graph, what is the rate of water transfer at the first plateau? Had you stopped transferring water at this point in the lab?</a:t>
            </a:r>
          </a:p>
          <a:p>
            <a:pPr marL="0" lvl="0" indent="0">
              <a:buNone/>
            </a:pPr>
            <a:endParaRPr lang="en-CA" sz="3500" dirty="0" smtClean="0">
              <a:solidFill>
                <a:schemeClr val="bg1"/>
              </a:solidFill>
              <a:latin typeface="Adobe Caslon Pro Bold" panose="0205070206050A020403" pitchFamily="18" charset="0"/>
            </a:endParaRPr>
          </a:p>
          <a:p>
            <a:pPr marL="0" lvl="0" indent="0">
              <a:buNone/>
            </a:pPr>
            <a:endParaRPr lang="en-CA" sz="3500" dirty="0">
              <a:solidFill>
                <a:schemeClr val="bg1"/>
              </a:solidFill>
              <a:latin typeface="Adobe Caslon Pro Bold" panose="0205070206050A020403" pitchFamily="18" charset="0"/>
            </a:endParaRPr>
          </a:p>
          <a:p>
            <a:pPr marL="0" lvl="0" indent="0">
              <a:buNone/>
            </a:pPr>
            <a:r>
              <a:rPr lang="en-CA" sz="3500" dirty="0" smtClean="0">
                <a:solidFill>
                  <a:schemeClr val="bg1"/>
                </a:solidFill>
                <a:latin typeface="Adobe Caslon Pro Bold" panose="0205070206050A020403" pitchFamily="18" charset="0"/>
              </a:rPr>
              <a:t>7)What </a:t>
            </a:r>
            <a:r>
              <a:rPr lang="en-CA" sz="3500" dirty="0">
                <a:solidFill>
                  <a:schemeClr val="bg1"/>
                </a:solidFill>
                <a:latin typeface="Adobe Caslon Pro Bold" panose="0205070206050A020403" pitchFamily="18" charset="0"/>
              </a:rPr>
              <a:t>did you do to mess up the plateau that had been reached</a:t>
            </a:r>
            <a:r>
              <a:rPr lang="en-CA" sz="3500" dirty="0" smtClean="0">
                <a:solidFill>
                  <a:schemeClr val="bg1"/>
                </a:solidFill>
                <a:latin typeface="Adobe Caslon Pro Bold" panose="0205070206050A020403" pitchFamily="18" charset="0"/>
              </a:rPr>
              <a:t>?</a:t>
            </a:r>
          </a:p>
          <a:p>
            <a:pPr marL="0" lvl="0" indent="0">
              <a:buNone/>
            </a:pPr>
            <a:endParaRPr lang="en-CA" sz="3500" dirty="0">
              <a:solidFill>
                <a:schemeClr val="bg1"/>
              </a:solidFill>
              <a:latin typeface="Adobe Caslon Pro Bold" panose="0205070206050A020403" pitchFamily="18" charset="0"/>
            </a:endParaRPr>
          </a:p>
          <a:p>
            <a:pPr marL="0" lvl="0" indent="0">
              <a:buNone/>
            </a:pPr>
            <a:endParaRPr lang="en-CA" sz="3500" dirty="0" smtClean="0">
              <a:solidFill>
                <a:schemeClr val="bg1"/>
              </a:solidFill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r>
              <a:rPr lang="en-CA" sz="3500" dirty="0" smtClean="0">
                <a:solidFill>
                  <a:schemeClr val="bg1"/>
                </a:solidFill>
                <a:latin typeface="Adobe Caslon Pro Bold" panose="0205070206050A020403" pitchFamily="18" charset="0"/>
              </a:rPr>
              <a:t>8)</a:t>
            </a:r>
            <a:r>
              <a:rPr lang="en-CA" sz="3500" dirty="0" smtClean="0">
                <a:solidFill>
                  <a:schemeClr val="bg1"/>
                </a:solidFill>
                <a:latin typeface="Adobe Caslon Pro Bold" panose="0205070206050A020403" pitchFamily="18" charset="0"/>
              </a:rPr>
              <a:t> This activity is analogous to a chemical reaction. In this analogy, the volume of water represents ______, the # of transfers represents ____ and the thickness of the straw represents ____.</a:t>
            </a:r>
          </a:p>
          <a:p>
            <a:pPr marL="0" lvl="0" indent="0">
              <a:buNone/>
            </a:pP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33829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172</Words>
  <Application>Microsoft Office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Adobe Caslon Pro Bold</vt:lpstr>
      <vt:lpstr>Arial</vt:lpstr>
      <vt:lpstr>Calibri</vt:lpstr>
      <vt:lpstr>Calibri Light</vt:lpstr>
      <vt:lpstr>Office Theme</vt:lpstr>
      <vt:lpstr>Lab #6: Straws and Water</vt:lpstr>
      <vt:lpstr>PowerPoint Presentation</vt:lpstr>
      <vt:lpstr>PowerPoint Presentation</vt:lpstr>
      <vt:lpstr>PowerPoint Presentation</vt:lpstr>
    </vt:vector>
  </TitlesOfParts>
  <Company>HWDSB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#6: Straws and Water</dc:title>
  <dc:creator>Darlene Wall [Staff]</dc:creator>
  <cp:lastModifiedBy>Darlene Wall [Staff]</cp:lastModifiedBy>
  <cp:revision>5</cp:revision>
  <dcterms:created xsi:type="dcterms:W3CDTF">2016-10-21T14:33:29Z</dcterms:created>
  <dcterms:modified xsi:type="dcterms:W3CDTF">2016-10-21T14:50:20Z</dcterms:modified>
</cp:coreProperties>
</file>